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8" r:id="rId4"/>
    <p:sldId id="260" r:id="rId5"/>
    <p:sldId id="259" r:id="rId6"/>
    <p:sldId id="258" r:id="rId7"/>
    <p:sldId id="261" r:id="rId8"/>
    <p:sldId id="262" r:id="rId9"/>
    <p:sldId id="263" r:id="rId10"/>
    <p:sldId id="269" r:id="rId11"/>
    <p:sldId id="264" r:id="rId12"/>
    <p:sldId id="265" r:id="rId13"/>
    <p:sldId id="267" r:id="rId14"/>
    <p:sldId id="272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6262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50DD-CBB4-4406-AD09-2EA1D440B051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AC33-F124-4E75-8B5D-09CBB1C28F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pic>
        <p:nvPicPr>
          <p:cNvPr id="17410" name="Picture 2" descr="http://www.legifoto.com/jpg_fotok.php?szeles=450&amp;kep=kepek/_MG_6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3502050" cy="5018861"/>
          </a:xfrm>
          <a:prstGeom prst="rect">
            <a:avLst/>
          </a:prstGeom>
          <a:noFill/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7772400" cy="1255711"/>
          </a:xfrm>
        </p:spPr>
        <p:txBody>
          <a:bodyPr/>
          <a:lstStyle/>
          <a:p>
            <a:r>
              <a:rPr lang="hu-HU" dirty="0" smtClean="0"/>
              <a:t>Településképvédelem2017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0" y="3357562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8194" name="Picture 2" descr="Képtalálat a következőre: „Nemeskoc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44130"/>
            <a:ext cx="3286148" cy="2189397"/>
          </a:xfrm>
          <a:prstGeom prst="rect">
            <a:avLst/>
          </a:prstGeom>
          <a:noFill/>
        </p:spPr>
      </p:pic>
      <p:pic>
        <p:nvPicPr>
          <p:cNvPr id="8196" name="Picture 4" descr="Képtalálat a következőre: „Nemeskoc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1428761" cy="2143140"/>
          </a:xfrm>
          <a:prstGeom prst="rect">
            <a:avLst/>
          </a:prstGeom>
          <a:noFill/>
        </p:spPr>
      </p:pic>
      <p:pic>
        <p:nvPicPr>
          <p:cNvPr id="18" name="Kép 17" descr="Képkivágás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80"/>
            <a:ext cx="4429156" cy="2830489"/>
          </a:xfrm>
          <a:prstGeom prst="rect">
            <a:avLst/>
          </a:prstGeom>
        </p:spPr>
      </p:pic>
      <p:pic>
        <p:nvPicPr>
          <p:cNvPr id="19" name="Kép 18" descr="Képkivágás4.JPG"/>
          <p:cNvPicPr>
            <a:picLocks noChangeAspect="1"/>
          </p:cNvPicPr>
          <p:nvPr/>
        </p:nvPicPr>
        <p:blipFill>
          <a:blip r:embed="rId6"/>
          <a:srcRect t="38377" r="16112" b="1316"/>
          <a:stretch>
            <a:fillRect/>
          </a:stretch>
        </p:blipFill>
        <p:spPr>
          <a:xfrm>
            <a:off x="0" y="3571876"/>
            <a:ext cx="4429124" cy="1546689"/>
          </a:xfrm>
          <a:prstGeom prst="rect">
            <a:avLst/>
          </a:prstGeom>
        </p:spPr>
      </p:pic>
      <p:sp>
        <p:nvSpPr>
          <p:cNvPr id="10" name="Alcím 2"/>
          <p:cNvSpPr txBox="1">
            <a:spLocks/>
          </p:cNvSpPr>
          <p:nvPr/>
        </p:nvSpPr>
        <p:spPr>
          <a:xfrm>
            <a:off x="2500298" y="3071810"/>
            <a:ext cx="1857388" cy="57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Lakóterületek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0" y="928670"/>
            <a:ext cx="8286808" cy="642942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2500"/>
              </a:lnSpc>
              <a:spcBef>
                <a:spcPts val="600"/>
              </a:spcBef>
            </a:pPr>
            <a:r>
              <a:rPr lang="hu-HU" sz="1600" cap="all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hu-HU" sz="1600" cap="all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5. A településkép minőségi formálására vonatkozó </a:t>
            </a:r>
            <a:r>
              <a:rPr lang="hu-HU" sz="1600" b="1" dirty="0" smtClean="0">
                <a:solidFill>
                  <a:schemeClr val="bg1">
                    <a:lumMod val="75000"/>
                  </a:schemeClr>
                </a:solidFill>
              </a:rPr>
              <a:t>AJÁNLÁSOK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: építészeti útmutató,</a:t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közterületek településképi útmutatója - utcák, terek, közparkok, közkertek</a:t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hu-HU" sz="1600" cap="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23277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357554" cy="22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857364"/>
            <a:ext cx="35120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0" y="857232"/>
            <a:ext cx="8286808" cy="785818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6. </a:t>
            </a:r>
            <a:r>
              <a:rPr lang="hu-HU" sz="1600" b="1" dirty="0" smtClean="0">
                <a:solidFill>
                  <a:schemeClr val="bg1">
                    <a:lumMod val="75000"/>
                  </a:schemeClr>
                </a:solidFill>
              </a:rPr>
              <a:t>épületek, építészeti részletek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(ajtók, ablakok, tornácok, anyag-</a:t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  használat, színek, homlokzatképzés), kerítések, kertek, zöldfelületek kialakítása,</a:t>
            </a:r>
            <a:r>
              <a:rPr lang="hu-HU" sz="1600" b="1" dirty="0" smtClean="0">
                <a:solidFill>
                  <a:schemeClr val="bg1">
                    <a:lumMod val="75000"/>
                  </a:schemeClr>
                </a:solidFill>
              </a:rPr>
              <a:t> JÓ PÉLDÁK 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hu-H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Kép 6" descr="jász07.JPG"/>
          <p:cNvPicPr>
            <a:picLocks noChangeAspect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>
          <a:xfrm>
            <a:off x="2500298" y="2285992"/>
            <a:ext cx="2786780" cy="2233793"/>
          </a:xfrm>
          <a:prstGeom prst="rect">
            <a:avLst/>
          </a:prstGeom>
        </p:spPr>
      </p:pic>
      <p:pic>
        <p:nvPicPr>
          <p:cNvPr id="3074" name="Picture 2" descr="Képtalálat a következőre: „újpest vízművek”"/>
          <p:cNvPicPr>
            <a:picLocks noChangeAspect="1" noChangeArrowheads="1"/>
          </p:cNvPicPr>
          <p:nvPr/>
        </p:nvPicPr>
        <p:blipFill>
          <a:blip r:embed="rId4"/>
          <a:srcRect t="24859" r="45763" b="11864"/>
          <a:stretch>
            <a:fillRect/>
          </a:stretch>
        </p:blipFill>
        <p:spPr bwMode="auto">
          <a:xfrm>
            <a:off x="0" y="2285992"/>
            <a:ext cx="2530947" cy="2214578"/>
          </a:xfrm>
          <a:prstGeom prst="rect">
            <a:avLst/>
          </a:prstGeom>
          <a:noFill/>
        </p:spPr>
      </p:pic>
      <p:pic>
        <p:nvPicPr>
          <p:cNvPr id="9" name="Kép 8" descr="Képkivágá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1" y="2285992"/>
            <a:ext cx="212270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785794"/>
            <a:ext cx="9144000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7. Jó példák bemutatása: </a:t>
            </a:r>
            <a:r>
              <a:rPr lang="hu-HU" sz="1600" b="1" dirty="0" smtClean="0">
                <a:solidFill>
                  <a:schemeClr val="bg1">
                    <a:lumMod val="75000"/>
                  </a:schemeClr>
                </a:solidFill>
              </a:rPr>
              <a:t>SAJÁTOS ÉPÍTMÉNYFAJTÁK, REKLÁMHORDOZÓK, EGYÉB MŰSZAKI BERENDEZÉSEK</a:t>
            </a:r>
            <a:endParaRPr kumimoji="0" lang="hu-HU" sz="16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36" name="Picture 12" descr="Képtalálat a következőre: „disznóól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3214678" cy="2411008"/>
          </a:xfrm>
          <a:prstGeom prst="rect">
            <a:avLst/>
          </a:prstGeom>
          <a:noFill/>
        </p:spPr>
      </p:pic>
      <p:pic>
        <p:nvPicPr>
          <p:cNvPr id="2050" name="Picture 2" descr="Képtalálat a következőre: „viztorny újpest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1834519" cy="2452975"/>
          </a:xfrm>
          <a:prstGeom prst="rect">
            <a:avLst/>
          </a:prstGeom>
          <a:noFill/>
        </p:spPr>
      </p:pic>
      <p:pic>
        <p:nvPicPr>
          <p:cNvPr id="8" name="Kép 7" descr="Képkivágá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714488"/>
            <a:ext cx="3046464" cy="363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4071942"/>
            <a:ext cx="642938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0" lang="hu-HU" sz="16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143248"/>
            <a:ext cx="642938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0" lang="hu-HU" sz="16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1571612"/>
            <a:ext cx="642938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0" lang="hu-HU" sz="16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571480"/>
            <a:ext cx="6400800" cy="1752600"/>
          </a:xfrm>
        </p:spPr>
        <p:txBody>
          <a:bodyPr/>
          <a:lstStyle/>
          <a:p>
            <a:r>
              <a:rPr lang="hu-HU" b="1" dirty="0" smtClean="0"/>
              <a:t>2.TELEPÜLÉSKÉPI RENDELET</a:t>
            </a:r>
            <a:endParaRPr lang="hu-HU" dirty="0"/>
          </a:p>
        </p:txBody>
      </p:sp>
      <p:pic>
        <p:nvPicPr>
          <p:cNvPr id="5" name="Kép 4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386662" cy="3500462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  <a:spcBef>
                <a:spcPts val="600"/>
              </a:spcBef>
            </a:pPr>
            <a:r>
              <a:rPr lang="hu-HU" sz="1800" b="1" dirty="0" smtClean="0">
                <a:solidFill>
                  <a:schemeClr val="bg1">
                    <a:lumMod val="75000"/>
                  </a:schemeClr>
                </a:solidFill>
              </a:rPr>
              <a:t>A rendelet célja</a:t>
            </a:r>
            <a:r>
              <a:rPr lang="hu-HU" sz="1600" b="1" dirty="0" smtClean="0"/>
              <a:t/>
            </a:r>
            <a:br>
              <a:rPr lang="hu-HU" sz="1600" b="1" dirty="0" smtClean="0"/>
            </a:br>
            <a:r>
              <a:rPr lang="hu-HU" sz="1800" dirty="0" smtClean="0"/>
              <a:t>Város településképére </a:t>
            </a:r>
            <a:r>
              <a:rPr lang="hu-HU" sz="1800" u="sng" dirty="0" smtClean="0"/>
              <a:t>jellemző területek és egyedi elemek </a:t>
            </a:r>
            <a:r>
              <a:rPr lang="hu-HU" sz="1800" dirty="0" smtClean="0"/>
              <a:t>meghatározása és </a:t>
            </a:r>
            <a:r>
              <a:rPr lang="hu-HU" sz="1800" u="sng" dirty="0" smtClean="0"/>
              <a:t>védelmüket biztosító településképi követelmények</a:t>
            </a:r>
            <a:r>
              <a:rPr lang="hu-HU" sz="1800" dirty="0" smtClean="0"/>
              <a:t>, valamint </a:t>
            </a:r>
            <a:r>
              <a:rPr lang="hu-HU" sz="1800" u="sng" dirty="0" smtClean="0"/>
              <a:t>településkép-érvényesítési eszközök </a:t>
            </a:r>
            <a:r>
              <a:rPr lang="hu-HU" sz="1800" dirty="0" smtClean="0"/>
              <a:t>elrendelése.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b="1" dirty="0" smtClean="0">
                <a:solidFill>
                  <a:schemeClr val="bg1">
                    <a:lumMod val="75000"/>
                  </a:schemeClr>
                </a:solidFill>
              </a:rPr>
              <a:t>A rendelet hatálya és alkalmazása</a:t>
            </a: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dirty="0" smtClean="0"/>
              <a:t>A rendelet hatálya a város közigazgatási területére terjed ki.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b="1" dirty="0" smtClean="0">
                <a:solidFill>
                  <a:schemeClr val="bg1">
                    <a:lumMod val="75000"/>
                  </a:schemeClr>
                </a:solidFill>
              </a:rPr>
              <a:t>Mellékletek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- A település-képvédelmi területek lehatárolása</a:t>
            </a:r>
            <a:br>
              <a:rPr lang="hu-HU" sz="1800" dirty="0" smtClean="0"/>
            </a:br>
            <a:r>
              <a:rPr lang="hu-HU" sz="1800" dirty="0" smtClean="0"/>
              <a:t>- Egyedi karakterű területek </a:t>
            </a:r>
            <a:br>
              <a:rPr lang="hu-HU" sz="1800" dirty="0" smtClean="0"/>
            </a:br>
            <a:r>
              <a:rPr lang="hu-HU" sz="1800" dirty="0" smtClean="0"/>
              <a:t>- Egyedi helyi védelem alatt álló építmények, objektumok katasztere</a:t>
            </a:r>
            <a:r>
              <a:rPr lang="hu-HU" sz="1600" dirty="0" smtClean="0"/>
              <a:t/>
            </a:r>
            <a:br>
              <a:rPr lang="hu-HU" sz="1600" dirty="0" smtClean="0"/>
            </a:br>
            <a:endParaRPr lang="hu-H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2571736" y="3143248"/>
            <a:ext cx="6572264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0" lang="hu-HU" sz="16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71736" y="2786058"/>
            <a:ext cx="6572264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kumimoji="0" lang="hu-HU" sz="16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7829528" cy="50006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TKR Tartalom</a:t>
            </a:r>
            <a:endParaRPr lang="hu-HU" dirty="0"/>
          </a:p>
        </p:txBody>
      </p:sp>
      <p:pic>
        <p:nvPicPr>
          <p:cNvPr id="5" name="Kép 4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685800" y="1500174"/>
            <a:ext cx="8458200" cy="3786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HELYI VÉDELEM TÍPUSAI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Területi védelem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helyi védett településképi terület, </a:t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meghatározó településképi területek,utak, terek</a:t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egyéb településkép-védelmi területek. 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Egyedi védelem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építmények (épületek és műtárgyak),</a:t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táj- és kertépítészeti alkotások,</a:t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egyedi tájértékek</a:t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képzőművészeti alkotások, szobrok</a:t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7829528" cy="50006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TKR Tartalom</a:t>
            </a:r>
            <a:endParaRPr lang="hu-HU" dirty="0"/>
          </a:p>
        </p:txBody>
      </p:sp>
      <p:pic>
        <p:nvPicPr>
          <p:cNvPr id="5" name="Kép 4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1071538" y="1571612"/>
            <a:ext cx="7215238" cy="357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TELEPÜLÉSKÉPI </a:t>
            </a: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KÖVETELMÉNYEK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Területi településképi területek követelménye</a:t>
            </a:r>
          </a:p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Egyedi </a:t>
            </a:r>
            <a: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helyi védelem alatt álló értékekre vonatkozó követelmények (épületek, H1,H2, fák, szobrok)</a:t>
            </a:r>
          </a:p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Reklámhordozókra vonatkozó előírások</a:t>
            </a:r>
          </a:p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Zöldfelületek alakításának előírásai</a:t>
            </a:r>
          </a:p>
          <a:p>
            <a:pPr marL="0" marR="0" lvl="0" indent="0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Közüzemi vezetékek elhelyezésének előírásai</a:t>
            </a:r>
            <a:br>
              <a:rPr kumimoji="0" lang="hu-H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7829528" cy="50006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TKR Tartalom</a:t>
            </a:r>
            <a:endParaRPr lang="hu-HU" dirty="0"/>
          </a:p>
        </p:txBody>
      </p:sp>
      <p:pic>
        <p:nvPicPr>
          <p:cNvPr id="5" name="Kép 4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7" name="Cím 5"/>
          <p:cNvSpPr txBox="1">
            <a:spLocks/>
          </p:cNvSpPr>
          <p:nvPr/>
        </p:nvSpPr>
        <p:spPr>
          <a:xfrm>
            <a:off x="685800" y="1500174"/>
            <a:ext cx="8458200" cy="3786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Településkép-érvényesítési eszközök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Településkép-védelmi </a:t>
            </a:r>
            <a: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tájékoztatás és szakmai konzultáció</a:t>
            </a:r>
            <a:b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Településképi véleményezési eljárás</a:t>
            </a:r>
            <a:b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Településképi bejelentési eljárás</a:t>
            </a:r>
            <a:b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Településképi kötelezés 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Közterület-alakítás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6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Helyi védett építmények fenntartásának, felújításának támogatása</a:t>
            </a:r>
            <a:endParaRPr kumimoji="0" lang="hu-H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zis 19"/>
          <p:cNvSpPr/>
          <p:nvPr/>
        </p:nvSpPr>
        <p:spPr>
          <a:xfrm>
            <a:off x="3571868" y="4572008"/>
            <a:ext cx="2143140" cy="2000264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071802" y="3286124"/>
            <a:ext cx="3071834" cy="64294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</a:rPr>
              <a:t>2. Településképi rendelet</a:t>
            </a:r>
            <a:endParaRPr lang="hu-H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ím 4"/>
          <p:cNvSpPr txBox="1">
            <a:spLocks/>
          </p:cNvSpPr>
          <p:nvPr/>
        </p:nvSpPr>
        <p:spPr>
          <a:xfrm>
            <a:off x="2928926" y="1142984"/>
            <a:ext cx="307183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1. Településképi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latin typeface="+mj-lt"/>
                <a:ea typeface="+mj-ea"/>
                <a:cs typeface="+mj-cs"/>
              </a:rPr>
              <a:t>Arculati kézikönyv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715008" y="3000372"/>
            <a:ext cx="2071702" cy="2000264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4"/>
          <p:cNvSpPr txBox="1">
            <a:spLocks/>
          </p:cNvSpPr>
          <p:nvPr/>
        </p:nvSpPr>
        <p:spPr>
          <a:xfrm>
            <a:off x="5715008" y="3643314"/>
            <a:ext cx="213692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Építési szabályzat</a:t>
            </a:r>
          </a:p>
        </p:txBody>
      </p:sp>
      <p:sp>
        <p:nvSpPr>
          <p:cNvPr id="13" name="Ellipszis 12"/>
          <p:cNvSpPr/>
          <p:nvPr/>
        </p:nvSpPr>
        <p:spPr>
          <a:xfrm>
            <a:off x="1357290" y="3071810"/>
            <a:ext cx="2000264" cy="2000288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Cím 4"/>
          <p:cNvSpPr txBox="1">
            <a:spLocks/>
          </p:cNvSpPr>
          <p:nvPr/>
        </p:nvSpPr>
        <p:spPr>
          <a:xfrm>
            <a:off x="1142976" y="3929066"/>
            <a:ext cx="2270486" cy="321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Hatósági eljárások</a:t>
            </a:r>
          </a:p>
        </p:txBody>
      </p:sp>
      <p:sp>
        <p:nvSpPr>
          <p:cNvPr id="9" name="Ellipszis 8"/>
          <p:cNvSpPr/>
          <p:nvPr/>
        </p:nvSpPr>
        <p:spPr>
          <a:xfrm>
            <a:off x="3214678" y="428604"/>
            <a:ext cx="2500330" cy="235745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928926" y="2143116"/>
            <a:ext cx="3071834" cy="300039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Cím 4"/>
          <p:cNvSpPr txBox="1">
            <a:spLocks/>
          </p:cNvSpPr>
          <p:nvPr/>
        </p:nvSpPr>
        <p:spPr>
          <a:xfrm>
            <a:off x="0" y="0"/>
            <a:ext cx="592932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TELEPÜLÉSKÉPI  SZABÁLYOZÁS  </a:t>
            </a:r>
          </a:p>
        </p:txBody>
      </p:sp>
      <p:sp>
        <p:nvSpPr>
          <p:cNvPr id="18" name="Cím 4"/>
          <p:cNvSpPr txBox="1">
            <a:spLocks/>
          </p:cNvSpPr>
          <p:nvPr/>
        </p:nvSpPr>
        <p:spPr>
          <a:xfrm>
            <a:off x="3714744" y="5357826"/>
            <a:ext cx="1857388" cy="487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Értékvédelmi rendelet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10" grpId="0"/>
      <p:bldP spid="11" grpId="0" animBg="1"/>
      <p:bldP spid="12" grpId="0"/>
      <p:bldP spid="13" grpId="0" animBg="1"/>
      <p:bldP spid="14" grpId="0"/>
      <p:bldP spid="9" grpId="0" animBg="1"/>
      <p:bldP spid="6" grpId="0" animBg="1"/>
      <p:bldP spid="1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0" y="1785926"/>
            <a:ext cx="5457836" cy="44131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</a:rPr>
              <a:t>Szemléletváltás</a:t>
            </a:r>
            <a:endParaRPr lang="hu-H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42910" y="1857364"/>
            <a:ext cx="585791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571604" y="2500306"/>
            <a:ext cx="585791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Lakosság bevonása 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latin typeface="+mj-lt"/>
                <a:ea typeface="+mj-ea"/>
                <a:cs typeface="+mj-cs"/>
              </a:rPr>
              <a:t>Együtt készül,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latin typeface="+mj-lt"/>
                <a:ea typeface="+mj-ea"/>
                <a:cs typeface="+mj-cs"/>
              </a:rPr>
              <a:t>Közös múlt-jövő</a:t>
            </a:r>
            <a:endParaRPr lang="hu-H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0" y="1357298"/>
            <a:ext cx="5457836" cy="44131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</a:rPr>
              <a:t>Készítési feltételek</a:t>
            </a:r>
            <a:endParaRPr lang="hu-H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42910" y="1857364"/>
            <a:ext cx="585791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Főépítész alkalmazása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 smtClean="0">
                <a:latin typeface="+mj-lt"/>
                <a:ea typeface="+mj-ea"/>
                <a:cs typeface="+mj-cs"/>
              </a:rPr>
              <a:t>2. Partnerségi rendelet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Egyeztetés ( </a:t>
            </a:r>
            <a:r>
              <a:rPr lang="hu-HU" sz="1600" dirty="0" smtClean="0">
                <a:latin typeface="+mj-lt"/>
                <a:ea typeface="+mj-ea"/>
                <a:cs typeface="+mj-cs"/>
              </a:rPr>
              <a:t>L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echner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tudás központ,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Cím 6"/>
          <p:cNvSpPr txBox="1">
            <a:spLocks/>
          </p:cNvSpPr>
          <p:nvPr/>
        </p:nvSpPr>
        <p:spPr>
          <a:xfrm>
            <a:off x="0" y="3429000"/>
            <a:ext cx="5457836" cy="441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Egyeztetés menete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42910" y="3857628"/>
            <a:ext cx="585791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Lakosság bevonása (indításkor)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 smtClean="0">
                <a:latin typeface="+mj-lt"/>
                <a:ea typeface="+mj-ea"/>
                <a:cs typeface="+mj-cs"/>
              </a:rPr>
              <a:t>2. Adatkérés, tájékoztatás (21 nap)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Kézikönyv kidolgozása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Lakossági tájékoztatás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aseline="0" dirty="0" smtClean="0">
                <a:latin typeface="+mj-lt"/>
                <a:ea typeface="+mj-ea"/>
                <a:cs typeface="+mj-cs"/>
              </a:rPr>
              <a:t>4. Önk. Határozattal elfogadás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Adatszolgáltatás, egyeztetés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aseline="0" dirty="0" smtClean="0">
                <a:latin typeface="+mj-lt"/>
                <a:ea typeface="+mj-ea"/>
                <a:cs typeface="+mj-cs"/>
              </a:rPr>
              <a:t>6. </a:t>
            </a:r>
            <a:r>
              <a:rPr lang="hu-HU" sz="1600" dirty="0">
                <a:latin typeface="+mj-lt"/>
                <a:ea typeface="+mj-ea"/>
                <a:cs typeface="+mj-cs"/>
              </a:rPr>
              <a:t>V</a:t>
            </a:r>
            <a:r>
              <a:rPr lang="hu-HU" sz="1600" baseline="0" dirty="0" smtClean="0">
                <a:latin typeface="+mj-lt"/>
                <a:ea typeface="+mj-ea"/>
                <a:cs typeface="+mj-cs"/>
              </a:rPr>
              <a:t>églegesítés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58246" cy="3286148"/>
          </a:xfrm>
        </p:spPr>
        <p:txBody>
          <a:bodyPr>
            <a:no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hu-HU" sz="2000" cap="all" dirty="0"/>
              <a:t> </a:t>
            </a:r>
            <a:r>
              <a:rPr lang="hu-HU" sz="2000" dirty="0" smtClean="0"/>
              <a:t>„</a:t>
            </a:r>
            <a:r>
              <a:rPr lang="hu-HU" sz="2000" dirty="0"/>
              <a:t>A kézikönyv a - települések természeti és épített környezete által meghatározott </a:t>
            </a:r>
            <a:r>
              <a:rPr lang="hu-HU" sz="2000" b="1" dirty="0"/>
              <a:t>- településképi jellemzők </a:t>
            </a:r>
            <a:r>
              <a:rPr lang="hu-HU" sz="2000" dirty="0"/>
              <a:t>bemutatásának és minőségi formálásának eszköze.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A </a:t>
            </a:r>
            <a:r>
              <a:rPr lang="hu-HU" sz="2000" dirty="0"/>
              <a:t>kézikönyv </a:t>
            </a:r>
            <a:r>
              <a:rPr lang="hu-HU" sz="2000" u="sng" dirty="0"/>
              <a:t>feltárja és ismerteti a településen belül jól elkülönülő egyes településrészek arculati jellemzőit és értékeit,</a:t>
            </a:r>
            <a:r>
              <a:rPr lang="hu-HU" sz="2000" dirty="0"/>
              <a:t> és ennek figyelembevételével szöveges és képi megjelenítés formájában </a:t>
            </a:r>
            <a:r>
              <a:rPr lang="hu-HU" sz="2000" u="sng" dirty="0"/>
              <a:t>javaslatot tesz a településképhez illeszkedő építészeti </a:t>
            </a:r>
            <a:r>
              <a:rPr lang="hu-HU" sz="2000" b="1" u="sng" dirty="0"/>
              <a:t>elemek alkalmazására.”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571480"/>
            <a:ext cx="6400800" cy="1752600"/>
          </a:xfrm>
        </p:spPr>
        <p:txBody>
          <a:bodyPr/>
          <a:lstStyle/>
          <a:p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5" name="Kép 4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572528" cy="5357850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  <a:spcBef>
                <a:spcPts val="600"/>
              </a:spcBef>
            </a:pPr>
            <a:r>
              <a:rPr lang="hu-HU" sz="1600" cap="all" dirty="0"/>
              <a:t> </a:t>
            </a:r>
            <a:r>
              <a:rPr lang="hu-HU" sz="1600" dirty="0" smtClean="0"/>
              <a:t>1. </a:t>
            </a:r>
            <a:r>
              <a:rPr lang="hu-HU" sz="1600" dirty="0"/>
              <a:t>Bevezetés, köszöntő</a:t>
            </a:r>
            <a:br>
              <a:rPr lang="hu-HU" sz="1600" dirty="0"/>
            </a:br>
            <a:r>
              <a:rPr lang="hu-HU" sz="1600" dirty="0"/>
              <a:t>2. A település bemutatása, általános településkép, </a:t>
            </a:r>
            <a:r>
              <a:rPr lang="hu-HU" sz="1600" dirty="0" smtClean="0"/>
              <a:t>településkarakter</a:t>
            </a:r>
            <a:br>
              <a:rPr lang="hu-HU" sz="1600" dirty="0" smtClean="0"/>
            </a:br>
            <a:r>
              <a:rPr lang="hu-HU" sz="1600" dirty="0" smtClean="0"/>
              <a:t>3. </a:t>
            </a:r>
            <a:r>
              <a:rPr lang="hu-HU" sz="1600" dirty="0"/>
              <a:t>Örökségünk, a </a:t>
            </a:r>
            <a:r>
              <a:rPr lang="hu-HU" sz="1600" u="sng" dirty="0"/>
              <a:t>településképi szempontból meghatározó </a:t>
            </a:r>
            <a:r>
              <a:rPr lang="hu-HU" sz="1600" dirty="0"/>
              <a:t>építészeti, műemléki, táji és </a:t>
            </a:r>
            <a:r>
              <a:rPr lang="hu-HU" sz="1600" dirty="0" smtClean="0"/>
              <a:t> természeti </a:t>
            </a:r>
            <a:r>
              <a:rPr lang="hu-HU" sz="1600" dirty="0"/>
              <a:t>értékek, településképi jellemzők</a:t>
            </a:r>
            <a:br>
              <a:rPr lang="hu-HU" sz="1600" dirty="0"/>
            </a:br>
            <a:r>
              <a:rPr lang="hu-HU" sz="1600" dirty="0"/>
              <a:t> </a:t>
            </a:r>
            <a:r>
              <a:rPr lang="hu-HU" sz="1600" dirty="0" smtClean="0"/>
              <a:t>4</a:t>
            </a:r>
            <a:r>
              <a:rPr lang="hu-HU" sz="1600" dirty="0"/>
              <a:t>. Településképi szempontból meghatározó, </a:t>
            </a:r>
            <a:r>
              <a:rPr lang="hu-HU" sz="1600" u="sng" dirty="0"/>
              <a:t>eltérő karakterű területek </a:t>
            </a:r>
            <a:r>
              <a:rPr lang="hu-HU" sz="1600" dirty="0"/>
              <a:t>lehatárolása, a </a:t>
            </a:r>
            <a:r>
              <a:rPr lang="hu-HU" sz="1600" dirty="0" smtClean="0"/>
              <a:t>  	településkép</a:t>
            </a:r>
            <a:r>
              <a:rPr lang="hu-HU" sz="1600" dirty="0"/>
              <a:t>, arculati jellemzők és településkarakter </a:t>
            </a:r>
            <a:r>
              <a:rPr lang="hu-HU" sz="1600" dirty="0" smtClean="0"/>
              <a:t>bemutatásával</a:t>
            </a:r>
            <a:br>
              <a:rPr lang="hu-HU" sz="1600" dirty="0" smtClean="0"/>
            </a:br>
            <a:r>
              <a:rPr lang="hu-HU" sz="1600" dirty="0" smtClean="0"/>
              <a:t>5</a:t>
            </a:r>
            <a:r>
              <a:rPr lang="hu-HU" sz="1600" dirty="0"/>
              <a:t>. A településkép minőségi formálására vonatkozó </a:t>
            </a:r>
            <a:r>
              <a:rPr lang="hu-HU" sz="1600" u="sng" dirty="0"/>
              <a:t>ajánlások</a:t>
            </a:r>
            <a:r>
              <a:rPr lang="hu-HU" sz="1600" dirty="0"/>
              <a:t>: építészeti útmutató, közte-</a:t>
            </a:r>
            <a:br>
              <a:rPr lang="hu-HU" sz="1600" dirty="0"/>
            </a:br>
            <a:r>
              <a:rPr lang="hu-HU" sz="1600" dirty="0"/>
              <a:t> </a:t>
            </a:r>
            <a:r>
              <a:rPr lang="hu-HU" sz="1600" dirty="0" smtClean="0"/>
              <a:t>  </a:t>
            </a:r>
            <a:r>
              <a:rPr lang="hu-HU" sz="1600" dirty="0" err="1"/>
              <a:t>rületek</a:t>
            </a:r>
            <a:r>
              <a:rPr lang="hu-HU" sz="1600" dirty="0"/>
              <a:t> településképi útmutatója - </a:t>
            </a:r>
            <a:r>
              <a:rPr lang="hu-HU" sz="1600" u="sng" dirty="0"/>
              <a:t>utcák, terek, közparkok, </a:t>
            </a:r>
            <a:r>
              <a:rPr lang="hu-HU" sz="1600" u="sng" dirty="0" smtClean="0"/>
              <a:t>közkertek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6. </a:t>
            </a:r>
            <a:r>
              <a:rPr lang="hu-HU" sz="1600" u="sng" dirty="0"/>
              <a:t>Jó példák bemutatása:</a:t>
            </a:r>
            <a:r>
              <a:rPr lang="hu-HU" sz="1600" dirty="0"/>
              <a:t> </a:t>
            </a:r>
            <a:r>
              <a:rPr lang="hu-HU" sz="1600" u="sng" dirty="0"/>
              <a:t>épületek, építészeti részletek (ajtók, ablakok, tornácok, anyag-</a:t>
            </a:r>
            <a:br>
              <a:rPr lang="hu-HU" sz="1600" u="sng" dirty="0"/>
            </a:br>
            <a:r>
              <a:rPr lang="hu-HU" sz="1600" u="sng" dirty="0"/>
              <a:t>    használat, színek, homlokzatképzés), kerítések, kertek, </a:t>
            </a:r>
            <a:r>
              <a:rPr lang="hu-HU" sz="1600" dirty="0"/>
              <a:t>zöldfelületek kialakítása</a:t>
            </a:r>
            <a:r>
              <a:rPr lang="hu-HU" sz="1600" dirty="0" smtClean="0"/>
              <a:t>,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7. Jó példák bemutatása: </a:t>
            </a:r>
            <a:r>
              <a:rPr lang="hu-HU" sz="1600" u="sng" dirty="0"/>
              <a:t>sajátos építményfajták, reklámhordozók, egyéb műszaki </a:t>
            </a:r>
            <a:r>
              <a:rPr lang="hu-HU" sz="1600" u="sng" dirty="0" smtClean="0"/>
              <a:t>berendezések</a:t>
            </a:r>
            <a:r>
              <a:rPr lang="hu-HU" sz="1600" u="sng" dirty="0"/>
              <a:t/>
            </a:r>
            <a:br>
              <a:rPr lang="hu-HU" sz="1600" u="sng" dirty="0"/>
            </a:br>
            <a:r>
              <a:rPr lang="hu-HU" sz="1600" dirty="0"/>
              <a:t>8. Beépítési vázlatok (nem kötelező tartalom)</a:t>
            </a:r>
            <a:br>
              <a:rPr lang="hu-HU" sz="1600" dirty="0"/>
            </a:br>
            <a:endParaRPr lang="hu-HU" sz="1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357298"/>
            <a:ext cx="521497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Tartalom: </a:t>
            </a:r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928670"/>
            <a:ext cx="5643602" cy="428628"/>
          </a:xfrm>
          <a:noFill/>
        </p:spPr>
        <p:txBody>
          <a:bodyPr>
            <a:noAutofit/>
          </a:bodyPr>
          <a:lstStyle/>
          <a:p>
            <a:pPr algn="l">
              <a:lnSpc>
                <a:spcPts val="2500"/>
              </a:lnSpc>
              <a:spcBef>
                <a:spcPts val="600"/>
              </a:spcBef>
            </a:pPr>
            <a:r>
              <a:rPr lang="hu-HU" sz="1600" cap="all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hu-HU" sz="1600" dirty="0" smtClean="0">
                <a:solidFill>
                  <a:schemeClr val="tx1">
                    <a:lumMod val="95000"/>
                  </a:schemeClr>
                </a:solidFill>
              </a:rPr>
              <a:t>1. </a:t>
            </a:r>
            <a:r>
              <a:rPr lang="hu-HU" sz="1600" dirty="0">
                <a:solidFill>
                  <a:schemeClr val="tx1">
                    <a:lumMod val="95000"/>
                  </a:schemeClr>
                </a:solidFill>
              </a:rPr>
              <a:t>Bevezetés, </a:t>
            </a:r>
            <a:r>
              <a:rPr lang="hu-HU" sz="1600" dirty="0" smtClean="0">
                <a:solidFill>
                  <a:schemeClr val="tx1">
                    <a:lumMod val="95000"/>
                  </a:schemeClr>
                </a:solidFill>
              </a:rPr>
              <a:t>köszöntő  </a:t>
            </a:r>
            <a:endParaRPr lang="hu-HU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1571612"/>
            <a:ext cx="621507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A település bemutatása, általános településkép, településkarakter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Kép 13" descr="kecskéd központ.JPG"/>
          <p:cNvPicPr>
            <a:picLocks noChangeAspect="1"/>
          </p:cNvPicPr>
          <p:nvPr/>
        </p:nvPicPr>
        <p:blipFill>
          <a:blip r:embed="rId3"/>
          <a:srcRect t="9657" b="13089"/>
          <a:stretch>
            <a:fillRect/>
          </a:stretch>
        </p:blipFill>
        <p:spPr>
          <a:xfrm>
            <a:off x="0" y="3000372"/>
            <a:ext cx="2968044" cy="1714512"/>
          </a:xfrm>
          <a:prstGeom prst="rect">
            <a:avLst/>
          </a:prstGeom>
        </p:spPr>
      </p:pic>
      <p:pic>
        <p:nvPicPr>
          <p:cNvPr id="15" name="Kép 14" descr="Kecskedi_Oregto324.jpg"/>
          <p:cNvPicPr>
            <a:picLocks noChangeAspect="1"/>
          </p:cNvPicPr>
          <p:nvPr/>
        </p:nvPicPr>
        <p:blipFill>
          <a:blip r:embed="rId4"/>
          <a:srcRect b="33030"/>
          <a:stretch>
            <a:fillRect/>
          </a:stretch>
        </p:blipFill>
        <p:spPr>
          <a:xfrm>
            <a:off x="0" y="4857760"/>
            <a:ext cx="3271352" cy="1714488"/>
          </a:xfrm>
          <a:prstGeom prst="rect">
            <a:avLst/>
          </a:prstGeom>
        </p:spPr>
      </p:pic>
      <p:pic>
        <p:nvPicPr>
          <p:cNvPr id="17" name="Kép 16" descr="20161115_142426_HDR.jpg"/>
          <p:cNvPicPr>
            <a:picLocks noChangeAspect="1"/>
          </p:cNvPicPr>
          <p:nvPr/>
        </p:nvPicPr>
        <p:blipFill>
          <a:blip r:embed="rId5" cstate="print"/>
          <a:srcRect l="7499" t="24095" b="27016"/>
          <a:stretch>
            <a:fillRect/>
          </a:stretch>
        </p:blipFill>
        <p:spPr>
          <a:xfrm>
            <a:off x="0" y="2000240"/>
            <a:ext cx="2928926" cy="870762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2000232" y="2569730"/>
            <a:ext cx="1484415" cy="3788228"/>
          </a:xfrm>
          <a:custGeom>
            <a:avLst/>
            <a:gdLst>
              <a:gd name="connsiteX0" fmla="*/ 1484415 w 1484415"/>
              <a:gd name="connsiteY0" fmla="*/ 0 h 3788228"/>
              <a:gd name="connsiteX1" fmla="*/ 1258784 w 1484415"/>
              <a:gd name="connsiteY1" fmla="*/ 570015 h 3788228"/>
              <a:gd name="connsiteX2" fmla="*/ 866899 w 1484415"/>
              <a:gd name="connsiteY2" fmla="*/ 1056903 h 3788228"/>
              <a:gd name="connsiteX3" fmla="*/ 724395 w 1484415"/>
              <a:gd name="connsiteY3" fmla="*/ 1389413 h 3788228"/>
              <a:gd name="connsiteX4" fmla="*/ 700644 w 1484415"/>
              <a:gd name="connsiteY4" fmla="*/ 2018805 h 3788228"/>
              <a:gd name="connsiteX5" fmla="*/ 522514 w 1484415"/>
              <a:gd name="connsiteY5" fmla="*/ 2232561 h 3788228"/>
              <a:gd name="connsiteX6" fmla="*/ 0 w 1484415"/>
              <a:gd name="connsiteY6" fmla="*/ 3788228 h 3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415" h="3788228">
                <a:moveTo>
                  <a:pt x="1484415" y="0"/>
                </a:moveTo>
                <a:cubicBezTo>
                  <a:pt x="1407827" y="189454"/>
                  <a:pt x="1258784" y="365666"/>
                  <a:pt x="1258784" y="570015"/>
                </a:cubicBezTo>
                <a:lnTo>
                  <a:pt x="866899" y="1056903"/>
                </a:lnTo>
                <a:cubicBezTo>
                  <a:pt x="734158" y="1382721"/>
                  <a:pt x="817872" y="1295928"/>
                  <a:pt x="724395" y="1389413"/>
                </a:cubicBezTo>
                <a:lnTo>
                  <a:pt x="700644" y="2018805"/>
                </a:lnTo>
                <a:lnTo>
                  <a:pt x="522514" y="2232561"/>
                </a:lnTo>
                <a:lnTo>
                  <a:pt x="0" y="3788228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3857620" y="4143380"/>
            <a:ext cx="3500462" cy="4286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Térbeli helyzet, összegző jellemzés</a:t>
            </a:r>
          </a:p>
        </p:txBody>
      </p:sp>
      <p:pic>
        <p:nvPicPr>
          <p:cNvPr id="19" name="Kép 18" descr="image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857760"/>
            <a:ext cx="2576489" cy="1714536"/>
          </a:xfrm>
          <a:prstGeom prst="rect">
            <a:avLst/>
          </a:prstGeom>
        </p:spPr>
      </p:pic>
      <p:pic>
        <p:nvPicPr>
          <p:cNvPr id="11266" name="Picture 2" descr="http://users.atw.hu/magyarkepeslap/kepek/nk/merseva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000240"/>
            <a:ext cx="3353569" cy="2286016"/>
          </a:xfrm>
          <a:prstGeom prst="rect">
            <a:avLst/>
          </a:prstGeom>
          <a:noFill/>
        </p:spPr>
      </p:pic>
      <p:sp>
        <p:nvSpPr>
          <p:cNvPr id="10" name="Szabadkézi sokszög 9"/>
          <p:cNvSpPr/>
          <p:nvPr/>
        </p:nvSpPr>
        <p:spPr>
          <a:xfrm>
            <a:off x="2571736" y="3000372"/>
            <a:ext cx="1344246" cy="2465754"/>
          </a:xfrm>
          <a:custGeom>
            <a:avLst/>
            <a:gdLst>
              <a:gd name="connsiteX0" fmla="*/ 844061 w 1344246"/>
              <a:gd name="connsiteY0" fmla="*/ 27354 h 2465754"/>
              <a:gd name="connsiteX1" fmla="*/ 1055077 w 1344246"/>
              <a:gd name="connsiteY1" fmla="*/ 144585 h 2465754"/>
              <a:gd name="connsiteX2" fmla="*/ 1023815 w 1344246"/>
              <a:gd name="connsiteY2" fmla="*/ 269631 h 2465754"/>
              <a:gd name="connsiteX3" fmla="*/ 1344246 w 1344246"/>
              <a:gd name="connsiteY3" fmla="*/ 425939 h 2465754"/>
              <a:gd name="connsiteX4" fmla="*/ 1305169 w 1344246"/>
              <a:gd name="connsiteY4" fmla="*/ 875323 h 2465754"/>
              <a:gd name="connsiteX5" fmla="*/ 1168400 w 1344246"/>
              <a:gd name="connsiteY5" fmla="*/ 1293446 h 2465754"/>
              <a:gd name="connsiteX6" fmla="*/ 871415 w 1344246"/>
              <a:gd name="connsiteY6" fmla="*/ 2465754 h 2465754"/>
              <a:gd name="connsiteX7" fmla="*/ 480646 w 1344246"/>
              <a:gd name="connsiteY7" fmla="*/ 2043723 h 2465754"/>
              <a:gd name="connsiteX8" fmla="*/ 425938 w 1344246"/>
              <a:gd name="connsiteY8" fmla="*/ 2090616 h 2465754"/>
              <a:gd name="connsiteX9" fmla="*/ 285261 w 1344246"/>
              <a:gd name="connsiteY9" fmla="*/ 1840523 h 2465754"/>
              <a:gd name="connsiteX10" fmla="*/ 0 w 1344246"/>
              <a:gd name="connsiteY10" fmla="*/ 1738923 h 2465754"/>
              <a:gd name="connsiteX11" fmla="*/ 113323 w 1344246"/>
              <a:gd name="connsiteY11" fmla="*/ 1660769 h 2465754"/>
              <a:gd name="connsiteX12" fmla="*/ 128954 w 1344246"/>
              <a:gd name="connsiteY12" fmla="*/ 1019908 h 2465754"/>
              <a:gd name="connsiteX13" fmla="*/ 316523 w 1344246"/>
              <a:gd name="connsiteY13" fmla="*/ 625231 h 2465754"/>
              <a:gd name="connsiteX14" fmla="*/ 754184 w 1344246"/>
              <a:gd name="connsiteY14" fmla="*/ 50800 h 2465754"/>
              <a:gd name="connsiteX15" fmla="*/ 781538 w 1344246"/>
              <a:gd name="connsiteY15" fmla="*/ 0 h 2465754"/>
              <a:gd name="connsiteX16" fmla="*/ 844061 w 1344246"/>
              <a:gd name="connsiteY16" fmla="*/ 27354 h 2465754"/>
              <a:gd name="connsiteX0" fmla="*/ 844061 w 1344246"/>
              <a:gd name="connsiteY0" fmla="*/ 27354 h 2465754"/>
              <a:gd name="connsiteX1" fmla="*/ 1055077 w 1344246"/>
              <a:gd name="connsiteY1" fmla="*/ 144585 h 2465754"/>
              <a:gd name="connsiteX2" fmla="*/ 1023815 w 1344246"/>
              <a:gd name="connsiteY2" fmla="*/ 269631 h 2465754"/>
              <a:gd name="connsiteX3" fmla="*/ 1344246 w 1344246"/>
              <a:gd name="connsiteY3" fmla="*/ 425939 h 2465754"/>
              <a:gd name="connsiteX4" fmla="*/ 1305169 w 1344246"/>
              <a:gd name="connsiteY4" fmla="*/ 875323 h 2465754"/>
              <a:gd name="connsiteX5" fmla="*/ 1239806 w 1344246"/>
              <a:gd name="connsiteY5" fmla="*/ 1293446 h 2465754"/>
              <a:gd name="connsiteX6" fmla="*/ 871415 w 1344246"/>
              <a:gd name="connsiteY6" fmla="*/ 2465754 h 2465754"/>
              <a:gd name="connsiteX7" fmla="*/ 480646 w 1344246"/>
              <a:gd name="connsiteY7" fmla="*/ 2043723 h 2465754"/>
              <a:gd name="connsiteX8" fmla="*/ 425938 w 1344246"/>
              <a:gd name="connsiteY8" fmla="*/ 2090616 h 2465754"/>
              <a:gd name="connsiteX9" fmla="*/ 285261 w 1344246"/>
              <a:gd name="connsiteY9" fmla="*/ 1840523 h 2465754"/>
              <a:gd name="connsiteX10" fmla="*/ 0 w 1344246"/>
              <a:gd name="connsiteY10" fmla="*/ 1738923 h 2465754"/>
              <a:gd name="connsiteX11" fmla="*/ 113323 w 1344246"/>
              <a:gd name="connsiteY11" fmla="*/ 1660769 h 2465754"/>
              <a:gd name="connsiteX12" fmla="*/ 128954 w 1344246"/>
              <a:gd name="connsiteY12" fmla="*/ 1019908 h 2465754"/>
              <a:gd name="connsiteX13" fmla="*/ 316523 w 1344246"/>
              <a:gd name="connsiteY13" fmla="*/ 625231 h 2465754"/>
              <a:gd name="connsiteX14" fmla="*/ 754184 w 1344246"/>
              <a:gd name="connsiteY14" fmla="*/ 50800 h 2465754"/>
              <a:gd name="connsiteX15" fmla="*/ 781538 w 1344246"/>
              <a:gd name="connsiteY15" fmla="*/ 0 h 2465754"/>
              <a:gd name="connsiteX16" fmla="*/ 844061 w 1344246"/>
              <a:gd name="connsiteY16" fmla="*/ 27354 h 2465754"/>
              <a:gd name="connsiteX0" fmla="*/ 844061 w 1344246"/>
              <a:gd name="connsiteY0" fmla="*/ 27354 h 2465754"/>
              <a:gd name="connsiteX1" fmla="*/ 1055077 w 1344246"/>
              <a:gd name="connsiteY1" fmla="*/ 144585 h 2465754"/>
              <a:gd name="connsiteX2" fmla="*/ 1023815 w 1344246"/>
              <a:gd name="connsiteY2" fmla="*/ 269631 h 2465754"/>
              <a:gd name="connsiteX3" fmla="*/ 1344246 w 1344246"/>
              <a:gd name="connsiteY3" fmla="*/ 425939 h 2465754"/>
              <a:gd name="connsiteX4" fmla="*/ 1305169 w 1344246"/>
              <a:gd name="connsiteY4" fmla="*/ 875323 h 2465754"/>
              <a:gd name="connsiteX5" fmla="*/ 1168336 w 1344246"/>
              <a:gd name="connsiteY5" fmla="*/ 1293446 h 2465754"/>
              <a:gd name="connsiteX6" fmla="*/ 871415 w 1344246"/>
              <a:gd name="connsiteY6" fmla="*/ 2465754 h 2465754"/>
              <a:gd name="connsiteX7" fmla="*/ 480646 w 1344246"/>
              <a:gd name="connsiteY7" fmla="*/ 2043723 h 2465754"/>
              <a:gd name="connsiteX8" fmla="*/ 425938 w 1344246"/>
              <a:gd name="connsiteY8" fmla="*/ 2090616 h 2465754"/>
              <a:gd name="connsiteX9" fmla="*/ 285261 w 1344246"/>
              <a:gd name="connsiteY9" fmla="*/ 1840523 h 2465754"/>
              <a:gd name="connsiteX10" fmla="*/ 0 w 1344246"/>
              <a:gd name="connsiteY10" fmla="*/ 1738923 h 2465754"/>
              <a:gd name="connsiteX11" fmla="*/ 113323 w 1344246"/>
              <a:gd name="connsiteY11" fmla="*/ 1660769 h 2465754"/>
              <a:gd name="connsiteX12" fmla="*/ 128954 w 1344246"/>
              <a:gd name="connsiteY12" fmla="*/ 1019908 h 2465754"/>
              <a:gd name="connsiteX13" fmla="*/ 316523 w 1344246"/>
              <a:gd name="connsiteY13" fmla="*/ 625231 h 2465754"/>
              <a:gd name="connsiteX14" fmla="*/ 754184 w 1344246"/>
              <a:gd name="connsiteY14" fmla="*/ 50800 h 2465754"/>
              <a:gd name="connsiteX15" fmla="*/ 781538 w 1344246"/>
              <a:gd name="connsiteY15" fmla="*/ 0 h 2465754"/>
              <a:gd name="connsiteX16" fmla="*/ 844061 w 1344246"/>
              <a:gd name="connsiteY16" fmla="*/ 27354 h 246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246" h="2465754">
                <a:moveTo>
                  <a:pt x="844061" y="27354"/>
                </a:moveTo>
                <a:lnTo>
                  <a:pt x="1055077" y="144585"/>
                </a:lnTo>
                <a:lnTo>
                  <a:pt x="1023815" y="269631"/>
                </a:lnTo>
                <a:lnTo>
                  <a:pt x="1344246" y="425939"/>
                </a:lnTo>
                <a:lnTo>
                  <a:pt x="1305169" y="875323"/>
                </a:lnTo>
                <a:cubicBezTo>
                  <a:pt x="1261135" y="1015196"/>
                  <a:pt x="1272014" y="1397150"/>
                  <a:pt x="1168336" y="1293446"/>
                </a:cubicBezTo>
                <a:lnTo>
                  <a:pt x="871415" y="2465754"/>
                </a:lnTo>
                <a:lnTo>
                  <a:pt x="480646" y="2043723"/>
                </a:lnTo>
                <a:lnTo>
                  <a:pt x="425938" y="2090616"/>
                </a:lnTo>
                <a:lnTo>
                  <a:pt x="285261" y="1840523"/>
                </a:lnTo>
                <a:lnTo>
                  <a:pt x="0" y="1738923"/>
                </a:lnTo>
                <a:lnTo>
                  <a:pt x="113323" y="1660769"/>
                </a:lnTo>
                <a:lnTo>
                  <a:pt x="128954" y="1019908"/>
                </a:lnTo>
                <a:lnTo>
                  <a:pt x="316523" y="625231"/>
                </a:lnTo>
                <a:lnTo>
                  <a:pt x="754184" y="50800"/>
                </a:lnTo>
                <a:lnTo>
                  <a:pt x="781538" y="0"/>
                </a:lnTo>
                <a:lnTo>
                  <a:pt x="844061" y="2735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0" y="1357298"/>
            <a:ext cx="914400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hu-H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településképi szempontból meghatározó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építészeti, műemléki, táji és  természeti értékek, településképi jellemzők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928670"/>
            <a:ext cx="9144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Örökségünk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Kép 12" descr="2.katonai felmérés (1806-1869).jpg"/>
          <p:cNvPicPr>
            <a:picLocks noChangeAspect="1"/>
          </p:cNvPicPr>
          <p:nvPr/>
        </p:nvPicPr>
        <p:blipFill>
          <a:blip r:embed="rId3"/>
          <a:srcRect l="15792" t="26144" r="67466" b="32263"/>
          <a:stretch>
            <a:fillRect/>
          </a:stretch>
        </p:blipFill>
        <p:spPr>
          <a:xfrm>
            <a:off x="5929322" y="1785926"/>
            <a:ext cx="2974177" cy="4857784"/>
          </a:xfrm>
          <a:prstGeom prst="rect">
            <a:avLst/>
          </a:prstGeom>
        </p:spPr>
      </p:pic>
      <p:pic>
        <p:nvPicPr>
          <p:cNvPr id="14" name="Kép 13" descr="Kecskéd.png"/>
          <p:cNvPicPr>
            <a:picLocks noChangeAspect="1"/>
          </p:cNvPicPr>
          <p:nvPr/>
        </p:nvPicPr>
        <p:blipFill>
          <a:blip r:embed="rId4"/>
          <a:srcRect l="27737" t="23404" r="44525" b="14893"/>
          <a:stretch>
            <a:fillRect/>
          </a:stretch>
        </p:blipFill>
        <p:spPr>
          <a:xfrm>
            <a:off x="3428992" y="2500306"/>
            <a:ext cx="2428860" cy="4143349"/>
          </a:xfrm>
          <a:prstGeom prst="rect">
            <a:avLst/>
          </a:prstGeom>
        </p:spPr>
      </p:pic>
      <p:pic>
        <p:nvPicPr>
          <p:cNvPr id="18436" name="Picture 4" descr="Kapcsolódó kép"/>
          <p:cNvPicPr>
            <a:picLocks noChangeAspect="1" noChangeArrowheads="1"/>
          </p:cNvPicPr>
          <p:nvPr/>
        </p:nvPicPr>
        <p:blipFill>
          <a:blip r:embed="rId5"/>
          <a:srcRect t="18198"/>
          <a:stretch>
            <a:fillRect/>
          </a:stretch>
        </p:blipFill>
        <p:spPr bwMode="auto">
          <a:xfrm>
            <a:off x="5929322" y="4643446"/>
            <a:ext cx="2500330" cy="1397237"/>
          </a:xfrm>
          <a:prstGeom prst="rect">
            <a:avLst/>
          </a:prstGeom>
          <a:noFill/>
        </p:spPr>
      </p:pic>
      <p:pic>
        <p:nvPicPr>
          <p:cNvPr id="15" name="Kép 14" descr="20151026_151330.jpg"/>
          <p:cNvPicPr>
            <a:picLocks noChangeAspect="1"/>
          </p:cNvPicPr>
          <p:nvPr/>
        </p:nvPicPr>
        <p:blipFill>
          <a:blip r:embed="rId6" cstate="print"/>
          <a:srcRect b="37209"/>
          <a:stretch>
            <a:fillRect/>
          </a:stretch>
        </p:blipFill>
        <p:spPr>
          <a:xfrm>
            <a:off x="3071802" y="1857364"/>
            <a:ext cx="2786082" cy="1312060"/>
          </a:xfrm>
          <a:prstGeom prst="rect">
            <a:avLst/>
          </a:prstGeom>
        </p:spPr>
      </p:pic>
      <p:pic>
        <p:nvPicPr>
          <p:cNvPr id="18438" name="Picture 6" descr="Képtalálat a következőre: „parlament”"/>
          <p:cNvPicPr>
            <a:picLocks noChangeAspect="1" noChangeArrowheads="1"/>
          </p:cNvPicPr>
          <p:nvPr/>
        </p:nvPicPr>
        <p:blipFill>
          <a:blip r:embed="rId7"/>
          <a:srcRect t="47010" b="10254"/>
          <a:stretch>
            <a:fillRect/>
          </a:stretch>
        </p:blipFill>
        <p:spPr bwMode="auto">
          <a:xfrm>
            <a:off x="5929322" y="1928802"/>
            <a:ext cx="3143240" cy="1007480"/>
          </a:xfrm>
          <a:prstGeom prst="rect">
            <a:avLst/>
          </a:prstGeom>
          <a:noFill/>
        </p:spPr>
      </p:pic>
      <p:pic>
        <p:nvPicPr>
          <p:cNvPr id="18442" name="Picture 10" descr="Képtalálat a következőre: „ostffyasszonyfa”"/>
          <p:cNvPicPr>
            <a:picLocks noChangeAspect="1" noChangeArrowheads="1"/>
          </p:cNvPicPr>
          <p:nvPr/>
        </p:nvPicPr>
        <p:blipFill>
          <a:blip r:embed="rId8"/>
          <a:srcRect t="11968"/>
          <a:stretch>
            <a:fillRect/>
          </a:stretch>
        </p:blipFill>
        <p:spPr bwMode="auto">
          <a:xfrm>
            <a:off x="1000100" y="1857364"/>
            <a:ext cx="2000264" cy="1324175"/>
          </a:xfrm>
          <a:prstGeom prst="rect">
            <a:avLst/>
          </a:prstGeom>
          <a:noFill/>
        </p:spPr>
      </p:pic>
      <p:pic>
        <p:nvPicPr>
          <p:cNvPr id="10242" name="Picture 2" descr="Képtalálat a következőre: „Nemeskocs”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908" y="3214686"/>
            <a:ext cx="3595698" cy="269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42876"/>
            <a:ext cx="9144000" cy="642918"/>
          </a:xfrm>
        </p:spPr>
        <p:txBody>
          <a:bodyPr/>
          <a:lstStyle/>
          <a:p>
            <a:pPr algn="l"/>
            <a:r>
              <a:rPr lang="hu-HU" b="1" dirty="0"/>
              <a:t>1</a:t>
            </a:r>
            <a:r>
              <a:rPr lang="hu-HU" b="1" dirty="0" smtClean="0"/>
              <a:t>.TELEPÜLÉSKÉPI ARCULATI KÉZIKÖNYV</a:t>
            </a:r>
            <a:endParaRPr lang="hu-HU" dirty="0"/>
          </a:p>
        </p:txBody>
      </p:sp>
      <p:pic>
        <p:nvPicPr>
          <p:cNvPr id="6" name="Kép 5" descr="logo_RGB_nagy_inver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5934932"/>
            <a:ext cx="449047" cy="61046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0" y="928670"/>
            <a:ext cx="8286808" cy="714380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ts val="2500"/>
              </a:lnSpc>
              <a:spcBef>
                <a:spcPts val="600"/>
              </a:spcBef>
            </a:pPr>
            <a:r>
              <a:rPr lang="hu-HU" sz="1600" cap="all" dirty="0"/>
              <a:t> </a:t>
            </a:r>
            <a:br>
              <a:rPr lang="hu-HU" sz="1600" cap="all" dirty="0"/>
            </a:br>
            <a:r>
              <a:rPr lang="hu-HU" sz="1600" cap="all" dirty="0"/>
              <a:t> 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4. Településképi szempontból meghatározó, eltérő karakterű területek lehatárolása, a   	településkép, arculati jellemzők és településkarakter bemutatásával</a:t>
            </a:r>
            <a:r>
              <a:rPr lang="hu-HU" sz="1600" cap="all" dirty="0"/>
              <a:t/>
            </a:r>
            <a:br>
              <a:rPr lang="hu-HU" sz="1600" cap="all" dirty="0"/>
            </a:br>
            <a:endParaRPr lang="hu-HU" sz="1600" cap="al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4747" t="17682" r="20117" b="8644"/>
          <a:stretch>
            <a:fillRect/>
          </a:stretch>
        </p:blipFill>
        <p:spPr bwMode="auto">
          <a:xfrm>
            <a:off x="-1" y="1643050"/>
            <a:ext cx="552784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8. séma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129</Words>
  <Application>Microsoft Office PowerPoint</Application>
  <PresentationFormat>Diavetítés a képernyőre (4:3 oldalarány)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Településképvédelem2017</vt:lpstr>
      <vt:lpstr>2. Településképi rendelet</vt:lpstr>
      <vt:lpstr>Szemléletváltás</vt:lpstr>
      <vt:lpstr>Készítési feltételek</vt:lpstr>
      <vt:lpstr> „A kézikönyv a - települések természeti és épített környezete által meghatározott - településképi jellemzők bemutatásának és minőségi formálásának eszköze.   A kézikönyv feltárja és ismerteti a településen belül jól elkülönülő egyes településrészek arculati jellemzőit és értékeit, és ennek figyelembevételével szöveges és képi megjelenítés formájában javaslatot tesz a településképhez illeszkedő építészeti elemek alkalmazására.”  </vt:lpstr>
      <vt:lpstr> 1. Bevezetés, köszöntő 2. A település bemutatása, általános településkép, településkarakter 3. Örökségünk, a településképi szempontból meghatározó építészeti, műemléki, táji és  természeti értékek, településképi jellemzők  4. Településképi szempontból meghatározó, eltérő karakterű területek lehatárolása, a    településkép, arculati jellemzők és településkarakter bemutatásával 5. A településkép minőségi formálására vonatkozó ajánlások: építészeti útmutató, közte-    rületek településképi útmutatója - utcák, terek, közparkok, közkertek 6. Jó példák bemutatása: épületek, építészeti részletek (ajtók, ablakok, tornácok, anyag-     használat, színek, homlokzatképzés), kerítések, kertek, zöldfelületek kialakítása, 7. Jó példák bemutatása: sajátos építményfajták, reklámhordozók, egyéb műszaki berendezések 8. Beépítési vázlatok (nem kötelező tartalom) </vt:lpstr>
      <vt:lpstr> 1. Bevezetés, köszöntő  </vt:lpstr>
      <vt:lpstr>8. dia</vt:lpstr>
      <vt:lpstr>   4. Településképi szempontból meghatározó, eltérő karakterű területek lehatárolása, a    településkép, arculati jellemzők és településkarakter bemutatásával </vt:lpstr>
      <vt:lpstr>10. dia</vt:lpstr>
      <vt:lpstr>   5. A településkép minőségi formálására vonatkozó AJÁNLÁSOK: építészeti útmutató,  közterületek településképi útmutatója - utcák, terek, közparkok, közkertek  </vt:lpstr>
      <vt:lpstr>    6. épületek, építészeti részletek (ajtók, ablakok, tornácok, anyag-     használat, színek, homlokzatképzés), kerítések, kertek, zöldfelületek kialakítása, JÓ PÉLDÁK    </vt:lpstr>
      <vt:lpstr>13. dia</vt:lpstr>
      <vt:lpstr>A rendelet célja Város településképére jellemző területek és egyedi elemek meghatározása és védelmüket biztosító településképi követelmények, valamint településkép-érvényesítési eszközök elrendelése.  A rendelet hatálya és alkalmazása A rendelet hatálya a város közigazgatási területére terjed ki.  Mellékletek - A település-képvédelmi területek lehatárolása - Egyedi karakterű területek  - Egyedi helyi védelem alatt álló építmények, objektumok katasztere 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71</cp:revision>
  <dcterms:created xsi:type="dcterms:W3CDTF">2017-05-25T07:53:59Z</dcterms:created>
  <dcterms:modified xsi:type="dcterms:W3CDTF">2017-05-30T17:53:38Z</dcterms:modified>
</cp:coreProperties>
</file>